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547" r:id="rId2"/>
    <p:sldId id="550" r:id="rId3"/>
    <p:sldId id="558" r:id="rId4"/>
    <p:sldId id="740" r:id="rId5"/>
    <p:sldId id="750" r:id="rId6"/>
    <p:sldId id="751" r:id="rId7"/>
    <p:sldId id="752" r:id="rId8"/>
    <p:sldId id="753" r:id="rId9"/>
    <p:sldId id="754" r:id="rId10"/>
    <p:sldId id="755" r:id="rId11"/>
    <p:sldId id="739" r:id="rId12"/>
    <p:sldId id="745" r:id="rId13"/>
    <p:sldId id="733" r:id="rId14"/>
    <p:sldId id="756" r:id="rId15"/>
    <p:sldId id="757" r:id="rId16"/>
    <p:sldId id="735" r:id="rId17"/>
    <p:sldId id="748" r:id="rId18"/>
    <p:sldId id="758" r:id="rId19"/>
    <p:sldId id="759" r:id="rId20"/>
    <p:sldId id="760" r:id="rId21"/>
    <p:sldId id="761" r:id="rId22"/>
    <p:sldId id="762" r:id="rId23"/>
    <p:sldId id="562" r:id="rId24"/>
    <p:sldId id="554" r:id="rId25"/>
    <p:sldId id="552" r:id="rId26"/>
    <p:sldId id="553" r:id="rId2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00"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7/9/2019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Insertion sort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xlinux.nist.gov/dads/HTML/insertionSort.html" TargetMode="External"/><Relationship Id="rId2" Type="http://schemas.openxmlformats.org/officeDocument/2006/relationships/hyperlink" Target="https://en.wikipedia.org/wiki/Insertion_sor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Insertion sort</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After four more operations, the array will be sorted</a:t>
            </a:r>
          </a:p>
          <a:p>
            <a:endParaRPr lang="en-CA" dirty="0"/>
          </a:p>
          <a:p>
            <a:endParaRPr lang="en-CA" dirty="0" smtClean="0"/>
          </a:p>
          <a:p>
            <a:pPr marL="0"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2257205375"/>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4</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7</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28</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32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986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Insertion sort</a:t>
            </a:r>
            <a:endParaRPr lang="en-CA" dirty="0"/>
          </a:p>
        </p:txBody>
      </p:sp>
      <p:sp>
        <p:nvSpPr>
          <p:cNvPr id="3" name="Content Placeholder 2"/>
          <p:cNvSpPr>
            <a:spLocks noGrp="1"/>
          </p:cNvSpPr>
          <p:nvPr>
            <p:ph idx="1"/>
          </p:nvPr>
        </p:nvSpPr>
        <p:spPr/>
        <p:txBody>
          <a:bodyPr/>
          <a:lstStyle/>
          <a:p>
            <a:r>
              <a:rPr lang="en-CA" dirty="0" smtClean="0"/>
              <a:t>Let’s step through the algorithm for an array of capacity 10:</a:t>
            </a:r>
          </a:p>
          <a:p>
            <a:pPr lvl="1"/>
            <a:r>
              <a:rPr lang="en-CA" dirty="0" smtClean="0"/>
              <a:t>Keep swapping the 2</a:t>
            </a:r>
            <a:r>
              <a:rPr lang="en-CA" baseline="30000" dirty="0" smtClean="0"/>
              <a:t>nd</a:t>
            </a:r>
            <a:r>
              <a:rPr lang="en-CA" dirty="0" smtClean="0"/>
              <a:t> entry until we are at the front or it is in place</a:t>
            </a:r>
          </a:p>
          <a:p>
            <a:pPr lvl="1"/>
            <a:r>
              <a:rPr lang="en-CA" dirty="0"/>
              <a:t>Keep swapping the </a:t>
            </a:r>
            <a:r>
              <a:rPr lang="en-CA" dirty="0" smtClean="0"/>
              <a:t>3</a:t>
            </a:r>
            <a:r>
              <a:rPr lang="en-CA" baseline="30000" dirty="0" smtClean="0"/>
              <a:t>rd</a:t>
            </a:r>
            <a:r>
              <a:rPr lang="en-CA" dirty="0" smtClean="0"/>
              <a:t> </a:t>
            </a:r>
            <a:r>
              <a:rPr lang="en-CA" dirty="0"/>
              <a:t>entry until we are at the front or it is in place</a:t>
            </a:r>
          </a:p>
          <a:p>
            <a:pPr lvl="1"/>
            <a:r>
              <a:rPr lang="en-CA" dirty="0"/>
              <a:t>Keep swapping the </a:t>
            </a:r>
            <a:r>
              <a:rPr lang="en-CA" dirty="0" smtClean="0"/>
              <a:t>4</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5</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6</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7</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8</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9</a:t>
            </a:r>
            <a:r>
              <a:rPr lang="en-CA" baseline="30000" dirty="0" smtClean="0"/>
              <a:t>th</a:t>
            </a:r>
            <a:r>
              <a:rPr lang="en-CA" dirty="0" smtClean="0"/>
              <a:t> </a:t>
            </a:r>
            <a:r>
              <a:rPr lang="en-CA" dirty="0"/>
              <a:t>entry until we are at the front or it is in place</a:t>
            </a:r>
          </a:p>
          <a:p>
            <a:pPr lvl="1"/>
            <a:r>
              <a:rPr lang="en-CA" dirty="0"/>
              <a:t>Keep swapping the </a:t>
            </a:r>
            <a:r>
              <a:rPr lang="en-CA" dirty="0" smtClean="0"/>
              <a:t>10</a:t>
            </a:r>
            <a:r>
              <a:rPr lang="en-CA" baseline="30000" dirty="0" smtClean="0"/>
              <a:t>th</a:t>
            </a:r>
            <a:r>
              <a:rPr lang="en-CA" dirty="0" smtClean="0"/>
              <a:t> </a:t>
            </a:r>
            <a:r>
              <a:rPr lang="en-CA" dirty="0"/>
              <a:t>entry until we are at the front or it is in place</a:t>
            </a:r>
          </a:p>
          <a:p>
            <a:pPr lvl="1"/>
            <a:endParaRPr lang="en-CA" dirty="0" smtClean="0"/>
          </a:p>
          <a:p>
            <a:r>
              <a:rPr lang="en-CA" dirty="0" smtClean="0"/>
              <a:t>At this point, the array is sorted</a:t>
            </a:r>
          </a:p>
          <a:p>
            <a:pPr marL="457200" lvl="1" indent="0">
              <a:buNone/>
            </a:pPr>
            <a:endParaRPr lang="en-CA" dirty="0" smtClean="0"/>
          </a:p>
          <a:p>
            <a:pPr lvl="1"/>
            <a:endParaRPr lang="en-CA" dirty="0" smtClean="0"/>
          </a:p>
        </p:txBody>
      </p:sp>
    </p:spTree>
    <p:extLst>
      <p:ext uri="{BB962C8B-B14F-4D97-AF65-F5344CB8AC3E}">
        <p14:creationId xmlns:p14="http://schemas.microsoft.com/office/powerpoint/2010/main" val="341269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Insertion sort</a:t>
            </a:r>
            <a:endParaRPr lang="en-CA" dirty="0"/>
          </a:p>
        </p:txBody>
      </p:sp>
      <p:sp>
        <p:nvSpPr>
          <p:cNvPr id="3" name="Content Placeholder 2"/>
          <p:cNvSpPr>
            <a:spLocks noGrp="1"/>
          </p:cNvSpPr>
          <p:nvPr>
            <p:ph idx="1"/>
          </p:nvPr>
        </p:nvSpPr>
        <p:spPr/>
        <p:txBody>
          <a:bodyPr/>
          <a:lstStyle/>
          <a:p>
            <a:r>
              <a:rPr lang="en-CA" dirty="0" smtClean="0"/>
              <a:t>Here is a flow chart: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074" y="2276872"/>
            <a:ext cx="5019087" cy="342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2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5998" y="4390505"/>
            <a:ext cx="3444246" cy="2346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Insertion sort</a:t>
            </a:r>
            <a:endParaRPr lang="en-CA" dirty="0"/>
          </a:p>
        </p:txBody>
      </p:sp>
      <p:sp>
        <p:nvSpPr>
          <p:cNvPr id="3" name="Content Placeholder 2"/>
          <p:cNvSpPr>
            <a:spLocks noGrp="1"/>
          </p:cNvSpPr>
          <p:nvPr>
            <p:ph idx="1"/>
          </p:nvPr>
        </p:nvSpPr>
        <p:spPr/>
        <p:txBody>
          <a:bodyPr/>
          <a:lstStyle/>
          <a:p>
            <a:r>
              <a:rPr lang="en-CA" dirty="0" smtClean="0"/>
              <a:t>Let us implement this function:</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smtClean="0">
                <a:latin typeface="Consolas" panose="020B0609020204030204" pitchFamily="49" charset="0"/>
                <a:cs typeface="Consolas" panose="020B0609020204030204" pitchFamily="49" charset="0"/>
              </a:rPr>
              <a:t>insertion_sort( </a:t>
            </a:r>
            <a:r>
              <a:rPr lang="en-CA" sz="1450" dirty="0" smtClean="0">
                <a:latin typeface="Consolas" panose="020B0609020204030204" pitchFamily="49" charset="0"/>
                <a:cs typeface="Consolas" panose="020B0609020204030204" pitchFamily="49" charset="0"/>
              </a:rPr>
              <a:t>double </a:t>
            </a:r>
            <a:r>
              <a:rPr lang="en-CA" sz="1450" dirty="0" smtClean="0">
                <a:latin typeface="Consolas" panose="020B0609020204030204" pitchFamily="49" charset="0"/>
                <a:cs typeface="Consolas" panose="020B0609020204030204" pitchFamily="49" charset="0"/>
              </a:rPr>
              <a:t>array[], std::size_t const</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k{1}; </a:t>
            </a:r>
            <a:r>
              <a:rPr lang="en-CA" sz="1450" dirty="0">
                <a:latin typeface="Consolas" panose="020B0609020204030204" pitchFamily="49" charset="0"/>
                <a:cs typeface="Consolas" panose="020B0609020204030204" pitchFamily="49" charset="0"/>
              </a:rPr>
              <a:t>k </a:t>
            </a:r>
            <a:r>
              <a:rPr lang="en-CA" sz="1450" dirty="0" smtClean="0">
                <a:latin typeface="Consolas" panose="020B0609020204030204" pitchFamily="49" charset="0"/>
                <a:cs typeface="Consolas" panose="020B0609020204030204" pitchFamily="49" charset="0"/>
              </a:rPr>
              <a:t>&lt; capacity; </a:t>
            </a:r>
            <a:r>
              <a:rPr lang="en-CA" sz="1450" dirty="0">
                <a:latin typeface="Consolas" panose="020B0609020204030204" pitchFamily="49" charset="0"/>
                <a:cs typeface="Consolas" panose="020B0609020204030204" pitchFamily="49" charset="0"/>
              </a:rPr>
              <a:t>++k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Keep swapping to the left</a:t>
            </a:r>
            <a:endParaRPr lang="en-CA" sz="1450" dirty="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    }</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0945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5998" y="4390505"/>
            <a:ext cx="3444246" cy="2346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Insertion sort</a:t>
            </a:r>
            <a:endParaRPr lang="en-CA" dirty="0"/>
          </a:p>
        </p:txBody>
      </p:sp>
      <p:sp>
        <p:nvSpPr>
          <p:cNvPr id="3" name="Content Placeholder 2"/>
          <p:cNvSpPr>
            <a:spLocks noGrp="1"/>
          </p:cNvSpPr>
          <p:nvPr>
            <p:ph idx="1"/>
          </p:nvPr>
        </p:nvSpPr>
        <p:spPr/>
        <p:txBody>
          <a:bodyPr/>
          <a:lstStyle/>
          <a:p>
            <a:r>
              <a:rPr lang="en-CA" dirty="0" smtClean="0"/>
              <a:t>Walking backward, we compare and if necessary swap</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smtClean="0">
                <a:latin typeface="Consolas" panose="020B0609020204030204" pitchFamily="49" charset="0"/>
                <a:cs typeface="Consolas" panose="020B0609020204030204" pitchFamily="49" charset="0"/>
              </a:rPr>
              <a:t>insertion_sort( </a:t>
            </a:r>
            <a:r>
              <a:rPr lang="en-CA" sz="1450" dirty="0" smtClean="0">
                <a:latin typeface="Consolas" panose="020B0609020204030204" pitchFamily="49" charset="0"/>
                <a:cs typeface="Consolas" panose="020B0609020204030204" pitchFamily="49" charset="0"/>
              </a:rPr>
              <a:t>double </a:t>
            </a:r>
            <a:r>
              <a:rPr lang="en-CA" sz="1450" dirty="0" smtClean="0">
                <a:latin typeface="Consolas" panose="020B0609020204030204" pitchFamily="49" charset="0"/>
                <a:cs typeface="Consolas" panose="020B0609020204030204" pitchFamily="49" charset="0"/>
              </a:rPr>
              <a:t>array[], std::size_t const</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k{1}; </a:t>
            </a:r>
            <a:r>
              <a:rPr lang="en-CA" sz="1450" dirty="0">
                <a:latin typeface="Consolas" panose="020B0609020204030204" pitchFamily="49" charset="0"/>
                <a:cs typeface="Consolas" panose="020B0609020204030204" pitchFamily="49" charset="0"/>
              </a:rPr>
              <a:t>k </a:t>
            </a:r>
            <a:r>
              <a:rPr lang="en-CA" sz="1450" dirty="0" smtClean="0">
                <a:latin typeface="Consolas" panose="020B0609020204030204" pitchFamily="49" charset="0"/>
                <a:cs typeface="Consolas" panose="020B0609020204030204" pitchFamily="49" charset="0"/>
              </a:rPr>
              <a:t>&lt; capacity; </a:t>
            </a:r>
            <a:r>
              <a:rPr lang="en-CA" sz="1450" dirty="0">
                <a:latin typeface="Consolas" panose="020B0609020204030204" pitchFamily="49" charset="0"/>
                <a:cs typeface="Consolas" panose="020B0609020204030204" pitchFamily="49" charset="0"/>
              </a:rPr>
              <a:t>++k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Keep swapping to the left</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        for ( std::size_t i{k}; i &gt; 0; --i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if ( array[i - 1] &gt; array[i]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std::swap( array[i - 1], array[i]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else {</a:t>
            </a: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800100" lvl="2" indent="0">
              <a:buNone/>
            </a:pPr>
            <a:r>
              <a:rPr lang="en-CA" sz="1450" dirty="0" smtClean="0">
                <a:latin typeface="Consolas" panose="020B0609020204030204" pitchFamily="49" charset="0"/>
                <a:cs typeface="Consolas" panose="020B0609020204030204" pitchFamily="49" charset="0"/>
              </a:rPr>
              <a:t>    }</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853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5998" y="4390505"/>
            <a:ext cx="3444246" cy="2346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Insertion sort</a:t>
            </a:r>
            <a:endParaRPr lang="en-CA" dirty="0"/>
          </a:p>
        </p:txBody>
      </p:sp>
      <p:sp>
        <p:nvSpPr>
          <p:cNvPr id="3" name="Content Placeholder 2"/>
          <p:cNvSpPr>
            <a:spLocks noGrp="1"/>
          </p:cNvSpPr>
          <p:nvPr>
            <p:ph idx="1"/>
          </p:nvPr>
        </p:nvSpPr>
        <p:spPr/>
        <p:txBody>
          <a:bodyPr/>
          <a:lstStyle/>
          <a:p>
            <a:r>
              <a:rPr lang="en-CA" dirty="0" smtClean="0"/>
              <a:t>If no swap is necessary, we are finished: we break out of the loop</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smtClean="0">
                <a:latin typeface="Consolas" panose="020B0609020204030204" pitchFamily="49" charset="0"/>
                <a:cs typeface="Consolas" panose="020B0609020204030204" pitchFamily="49" charset="0"/>
              </a:rPr>
              <a:t>insertion_sort( </a:t>
            </a:r>
            <a:r>
              <a:rPr lang="en-CA" sz="1450" dirty="0" smtClean="0">
                <a:latin typeface="Consolas" panose="020B0609020204030204" pitchFamily="49" charset="0"/>
                <a:cs typeface="Consolas" panose="020B0609020204030204" pitchFamily="49" charset="0"/>
              </a:rPr>
              <a:t>double </a:t>
            </a:r>
            <a:r>
              <a:rPr lang="en-CA" sz="1450" dirty="0" smtClean="0">
                <a:latin typeface="Consolas" panose="020B0609020204030204" pitchFamily="49" charset="0"/>
                <a:cs typeface="Consolas" panose="020B0609020204030204" pitchFamily="49" charset="0"/>
              </a:rPr>
              <a:t>array[], std::size_t const</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k{1}; </a:t>
            </a:r>
            <a:r>
              <a:rPr lang="en-CA" sz="1450" dirty="0">
                <a:latin typeface="Consolas" panose="020B0609020204030204" pitchFamily="49" charset="0"/>
                <a:cs typeface="Consolas" panose="020B0609020204030204" pitchFamily="49" charset="0"/>
              </a:rPr>
              <a:t>k </a:t>
            </a:r>
            <a:r>
              <a:rPr lang="en-CA" sz="1450" dirty="0" smtClean="0">
                <a:latin typeface="Consolas" panose="020B0609020204030204" pitchFamily="49" charset="0"/>
                <a:cs typeface="Consolas" panose="020B0609020204030204" pitchFamily="49" charset="0"/>
              </a:rPr>
              <a:t>&lt; capacity; </a:t>
            </a:r>
            <a:r>
              <a:rPr lang="en-CA" sz="1450" dirty="0">
                <a:latin typeface="Consolas" panose="020B0609020204030204" pitchFamily="49" charset="0"/>
                <a:cs typeface="Consolas" panose="020B0609020204030204" pitchFamily="49" charset="0"/>
              </a:rPr>
              <a:t>++k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Keep swapping to the left</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        </a:t>
            </a:r>
            <a:r>
              <a:rPr lang="en-CA" sz="1450" b="1" dirty="0" smtClean="0">
                <a:solidFill>
                  <a:srgbClr val="FF0000"/>
                </a:solidFill>
                <a:latin typeface="Consolas" panose="020B0609020204030204" pitchFamily="49" charset="0"/>
                <a:cs typeface="Consolas" panose="020B0609020204030204" pitchFamily="49" charset="0"/>
              </a:rPr>
              <a:t>for ( std::size_t i{k}; i &gt; 0; --i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if ( array[i - 1] &gt; array[i]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std::swap( array[i - 1], array[i]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else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If array[i - 1] &gt;= array[i], they are in order</a:t>
            </a:r>
          </a:p>
          <a:p>
            <a:pPr marL="800100" lvl="2" indent="0">
              <a:buNone/>
            </a:pPr>
            <a:r>
              <a:rPr lang="en-CA" sz="1450" b="1" dirty="0">
                <a:solidFill>
                  <a:srgbClr val="FF0000"/>
                </a:solidFill>
                <a:latin typeface="Consolas" panose="020B0609020204030204" pitchFamily="49" charset="0"/>
                <a:cs typeface="Consolas" panose="020B0609020204030204" pitchFamily="49" charset="0"/>
              </a:rPr>
              <a:t> </a:t>
            </a:r>
            <a:r>
              <a:rPr lang="en-CA" sz="1450" b="1" dirty="0" smtClean="0">
                <a:solidFill>
                  <a:srgbClr val="FF0000"/>
                </a:solidFill>
                <a:latin typeface="Consolas" panose="020B0609020204030204" pitchFamily="49" charset="0"/>
                <a:cs typeface="Consolas" panose="020B0609020204030204" pitchFamily="49" charset="0"/>
              </a:rPr>
              <a:t>               break;</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r>
              <a:rPr lang="en-CA" sz="145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450" dirty="0" smtClean="0">
                <a:latin typeface="Consolas" panose="020B0609020204030204" pitchFamily="49" charset="0"/>
                <a:cs typeface="Consolas" panose="020B0609020204030204" pitchFamily="49" charset="0"/>
              </a:rPr>
              <a:t>    }</a:t>
            </a: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a:t>
            </a:r>
          </a:p>
        </p:txBody>
      </p:sp>
      <p:sp>
        <p:nvSpPr>
          <p:cNvPr id="4" name="TextBox 3"/>
          <p:cNvSpPr txBox="1"/>
          <p:nvPr/>
        </p:nvSpPr>
        <p:spPr>
          <a:xfrm>
            <a:off x="2627784" y="5085184"/>
            <a:ext cx="3096344" cy="923330"/>
          </a:xfrm>
          <a:prstGeom prst="rect">
            <a:avLst/>
          </a:prstGeom>
          <a:noFill/>
        </p:spPr>
        <p:txBody>
          <a:bodyPr wrap="square" rtlCol="0">
            <a:spAutoFit/>
          </a:bodyPr>
          <a:lstStyle/>
          <a:p>
            <a:r>
              <a:rPr lang="en-CA" dirty="0" smtClean="0">
                <a:solidFill>
                  <a:srgbClr val="0070C0"/>
                </a:solidFill>
                <a:latin typeface="Georgia" panose="02040502050405020303" pitchFamily="18" charset="0"/>
              </a:rPr>
              <a:t>We break to the end of the inner-most loop containing this break statement</a:t>
            </a:r>
            <a:endParaRPr lang="en-CA" dirty="0">
              <a:solidFill>
                <a:srgbClr val="0070C0"/>
              </a:solidFill>
              <a:latin typeface="Georgia" panose="02040502050405020303" pitchFamily="18" charset="0"/>
            </a:endParaRPr>
          </a:p>
        </p:txBody>
      </p:sp>
      <p:cxnSp>
        <p:nvCxnSpPr>
          <p:cNvPr id="7" name="Straight Arrow Connector 6"/>
          <p:cNvCxnSpPr/>
          <p:nvPr/>
        </p:nvCxnSpPr>
        <p:spPr>
          <a:xfrm flipH="1" flipV="1">
            <a:off x="2195736" y="5212266"/>
            <a:ext cx="432048" cy="14401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26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How long does this take to run?</a:t>
            </a:r>
          </a:p>
          <a:p>
            <a:pPr lvl="1"/>
            <a:r>
              <a:rPr lang="en-CA" dirty="0" smtClean="0"/>
              <a:t>For an array of size 10:</a:t>
            </a:r>
          </a:p>
          <a:p>
            <a:pPr lvl="2"/>
            <a:r>
              <a:rPr lang="en-CA" dirty="0" smtClean="0"/>
              <a:t>We compared 1 pair of entries, and perform up to 1 swap</a:t>
            </a:r>
          </a:p>
          <a:p>
            <a:pPr lvl="2"/>
            <a:r>
              <a:rPr lang="en-CA" dirty="0"/>
              <a:t>We </a:t>
            </a:r>
            <a:r>
              <a:rPr lang="en-CA" dirty="0" smtClean="0"/>
              <a:t>compared up to 2 pairs of entries, </a:t>
            </a:r>
            <a:r>
              <a:rPr lang="en-CA" dirty="0"/>
              <a:t>and perform up to 2</a:t>
            </a:r>
            <a:r>
              <a:rPr lang="en-CA" dirty="0" smtClean="0"/>
              <a:t> swaps</a:t>
            </a:r>
          </a:p>
          <a:p>
            <a:pPr lvl="2"/>
            <a:r>
              <a:rPr lang="en-CA" dirty="0"/>
              <a:t>We compared up to </a:t>
            </a:r>
            <a:r>
              <a:rPr lang="en-CA" dirty="0" smtClean="0"/>
              <a:t>3 </a:t>
            </a:r>
            <a:r>
              <a:rPr lang="en-CA" dirty="0"/>
              <a:t>pairs of entries, and perform up to </a:t>
            </a:r>
            <a:r>
              <a:rPr lang="en-CA" dirty="0" smtClean="0"/>
              <a:t>3 </a:t>
            </a:r>
            <a:r>
              <a:rPr lang="en-CA" dirty="0"/>
              <a:t>swaps</a:t>
            </a:r>
          </a:p>
          <a:p>
            <a:pPr lvl="2"/>
            <a:r>
              <a:rPr lang="en-CA" dirty="0"/>
              <a:t>We compared up to </a:t>
            </a:r>
            <a:r>
              <a:rPr lang="en-CA" dirty="0" smtClean="0"/>
              <a:t>4 </a:t>
            </a:r>
            <a:r>
              <a:rPr lang="en-CA" dirty="0"/>
              <a:t>pairs of entries, and perform up to </a:t>
            </a:r>
            <a:r>
              <a:rPr lang="en-CA" dirty="0" smtClean="0"/>
              <a:t>4 </a:t>
            </a:r>
            <a:r>
              <a:rPr lang="en-CA" dirty="0"/>
              <a:t>swaps</a:t>
            </a:r>
          </a:p>
          <a:p>
            <a:pPr lvl="2"/>
            <a:r>
              <a:rPr lang="en-CA" dirty="0"/>
              <a:t>We compared up to </a:t>
            </a:r>
            <a:r>
              <a:rPr lang="en-CA" dirty="0" smtClean="0"/>
              <a:t>5 </a:t>
            </a:r>
            <a:r>
              <a:rPr lang="en-CA" dirty="0"/>
              <a:t>pairs of entries, and perform up </a:t>
            </a:r>
            <a:r>
              <a:rPr lang="en-CA" dirty="0" smtClean="0"/>
              <a:t>to 5 </a:t>
            </a:r>
            <a:r>
              <a:rPr lang="en-CA" dirty="0"/>
              <a:t>swaps</a:t>
            </a:r>
          </a:p>
          <a:p>
            <a:pPr lvl="2"/>
            <a:r>
              <a:rPr lang="en-CA" dirty="0"/>
              <a:t>We compared up to </a:t>
            </a:r>
            <a:r>
              <a:rPr lang="en-CA" dirty="0" smtClean="0"/>
              <a:t>6 </a:t>
            </a:r>
            <a:r>
              <a:rPr lang="en-CA" dirty="0"/>
              <a:t>pairs of entries, and perform up to </a:t>
            </a:r>
            <a:r>
              <a:rPr lang="en-CA" dirty="0" smtClean="0"/>
              <a:t>6 </a:t>
            </a:r>
            <a:r>
              <a:rPr lang="en-CA" dirty="0"/>
              <a:t>swaps</a:t>
            </a:r>
          </a:p>
          <a:p>
            <a:pPr lvl="2"/>
            <a:r>
              <a:rPr lang="en-CA" dirty="0"/>
              <a:t>We compared up to </a:t>
            </a:r>
            <a:r>
              <a:rPr lang="en-CA" dirty="0" smtClean="0"/>
              <a:t>7 </a:t>
            </a:r>
            <a:r>
              <a:rPr lang="en-CA" dirty="0"/>
              <a:t>pairs of entries, and perform up to </a:t>
            </a:r>
            <a:r>
              <a:rPr lang="en-CA" dirty="0" smtClean="0"/>
              <a:t>7 swaps</a:t>
            </a:r>
            <a:endParaRPr lang="en-CA" dirty="0"/>
          </a:p>
          <a:p>
            <a:pPr lvl="2"/>
            <a:r>
              <a:rPr lang="en-CA" dirty="0"/>
              <a:t>We compared up to </a:t>
            </a:r>
            <a:r>
              <a:rPr lang="en-CA" dirty="0" smtClean="0"/>
              <a:t>8 </a:t>
            </a:r>
            <a:r>
              <a:rPr lang="en-CA" dirty="0"/>
              <a:t>pairs of entries, and perform up to </a:t>
            </a:r>
            <a:r>
              <a:rPr lang="en-CA" dirty="0" smtClean="0"/>
              <a:t>8 </a:t>
            </a:r>
            <a:r>
              <a:rPr lang="en-CA" dirty="0"/>
              <a:t>swaps</a:t>
            </a:r>
          </a:p>
          <a:p>
            <a:pPr lvl="2"/>
            <a:r>
              <a:rPr lang="en-CA" dirty="0"/>
              <a:t>We compared up to </a:t>
            </a:r>
            <a:r>
              <a:rPr lang="en-CA" dirty="0" smtClean="0"/>
              <a:t>9 </a:t>
            </a:r>
            <a:r>
              <a:rPr lang="en-CA" dirty="0"/>
              <a:t>pairs of entries, and perform up to </a:t>
            </a:r>
            <a:r>
              <a:rPr lang="en-CA" dirty="0" smtClean="0"/>
              <a:t>9 swaps</a:t>
            </a:r>
          </a:p>
          <a:p>
            <a:pPr lvl="1"/>
            <a:endParaRPr lang="en-CA" dirty="0" smtClean="0"/>
          </a:p>
          <a:p>
            <a:pPr lvl="1"/>
            <a:r>
              <a:rPr lang="en-CA" dirty="0" smtClean="0"/>
              <a:t>At each step, we made at least one comparison</a:t>
            </a:r>
            <a:endParaRPr lang="en-CA" dirty="0"/>
          </a:p>
          <a:p>
            <a:pPr lvl="2"/>
            <a:endParaRPr lang="en-CA" dirty="0"/>
          </a:p>
          <a:p>
            <a:pPr lvl="2"/>
            <a:endParaRPr lang="en-CA" dirty="0" smtClean="0"/>
          </a:p>
          <a:p>
            <a:pPr marL="457200" lvl="1" indent="0">
              <a:buNone/>
            </a:pPr>
            <a:endParaRPr lang="en-CA" dirty="0" smtClean="0"/>
          </a:p>
        </p:txBody>
      </p:sp>
    </p:spTree>
    <p:extLst>
      <p:ext uri="{BB962C8B-B14F-4D97-AF65-F5344CB8AC3E}">
        <p14:creationId xmlns:p14="http://schemas.microsoft.com/office/powerpoint/2010/main" val="352032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p:txBody>
          <a:bodyPr/>
          <a:lstStyle/>
          <a:p>
            <a:r>
              <a:rPr lang="en-CA" dirty="0" smtClean="0"/>
              <a:t>How much work did we do?</a:t>
            </a:r>
          </a:p>
          <a:p>
            <a:pPr lvl="1"/>
            <a:r>
              <a:rPr lang="en-CA" dirty="0" smtClean="0"/>
              <a:t>We compared up to </a:t>
            </a:r>
            <a:r>
              <a:rPr lang="en-CA" dirty="0" smtClean="0">
                <a:latin typeface="Times New Roman" panose="02020603050405020304" pitchFamily="18" charset="0"/>
                <a:cs typeface="Times New Roman" panose="02020603050405020304" pitchFamily="18" charset="0"/>
              </a:rPr>
              <a:t>1 + 2 + 3 + 4 + 5 + 6 + 7 + 8 + 9 = 54 pairs</a:t>
            </a:r>
          </a:p>
          <a:p>
            <a:pPr lvl="1"/>
            <a:r>
              <a:rPr lang="en-CA" dirty="0" smtClean="0"/>
              <a:t>We swapped </a:t>
            </a:r>
            <a:r>
              <a:rPr lang="en-CA" dirty="0" smtClean="0">
                <a:latin typeface="Times New Roman" panose="02020603050405020304" pitchFamily="18" charset="0"/>
                <a:cs typeface="Times New Roman" panose="02020603050405020304" pitchFamily="18" charset="0"/>
              </a:rPr>
              <a:t>up to 54</a:t>
            </a:r>
            <a:r>
              <a:rPr lang="en-CA" dirty="0" smtClean="0"/>
              <a:t> pairs of entries</a:t>
            </a:r>
          </a:p>
          <a:p>
            <a:pPr lvl="1"/>
            <a:endParaRPr lang="en-CA" dirty="0"/>
          </a:p>
          <a:p>
            <a:r>
              <a:rPr lang="en-CA" dirty="0" smtClean="0"/>
              <a:t>If our array had </a:t>
            </a:r>
            <a:r>
              <a:rPr lang="en-CA" i="1" dirty="0" smtClean="0"/>
              <a:t>n</a:t>
            </a:r>
            <a:r>
              <a:rPr lang="en-CA" dirty="0" smtClean="0"/>
              <a:t> entries, we would have to:</a:t>
            </a:r>
            <a:endParaRPr lang="en-CA" dirty="0"/>
          </a:p>
          <a:p>
            <a:pPr lvl="1"/>
            <a:endParaRPr lang="en-CA" dirty="0" smtClean="0"/>
          </a:p>
          <a:p>
            <a:pPr lvl="1"/>
            <a:r>
              <a:rPr lang="en-CA" dirty="0" smtClean="0"/>
              <a:t>Check</a:t>
            </a:r>
          </a:p>
          <a:p>
            <a:pPr lvl="1"/>
            <a:r>
              <a:rPr lang="en-CA" dirty="0" smtClean="0"/>
              <a:t>We compared at least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r>
              <a:rPr lang="en-CA" dirty="0" smtClean="0"/>
              <a:t> pairs of entries</a:t>
            </a:r>
          </a:p>
          <a:p>
            <a:pPr lvl="1"/>
            <a:endParaRPr lang="en-CA" dirty="0"/>
          </a:p>
          <a:p>
            <a:r>
              <a:rPr lang="en-CA" dirty="0" smtClean="0"/>
              <a:t>When do we do the least amount of work?</a:t>
            </a:r>
          </a:p>
          <a:p>
            <a:pPr lvl="1"/>
            <a:r>
              <a:rPr lang="en-CA" i="1" dirty="0" smtClean="0">
                <a:latin typeface="Times New Roman" panose="02020603050405020304" pitchFamily="18" charset="0"/>
                <a:cs typeface="Times New Roman" panose="02020603050405020304" pitchFamily="18" charset="0"/>
              </a:rPr>
              <a:t>n – </a:t>
            </a:r>
            <a:r>
              <a:rPr lang="en-CA" dirty="0" smtClean="0">
                <a:latin typeface="Times New Roman" panose="02020603050405020304" pitchFamily="18" charset="0"/>
                <a:cs typeface="Times New Roman" panose="02020603050405020304" pitchFamily="18" charset="0"/>
              </a:rPr>
              <a:t>1</a:t>
            </a:r>
            <a:r>
              <a:rPr lang="en-CA" dirty="0" smtClean="0"/>
              <a:t> comparisons and no swaps?</a:t>
            </a:r>
            <a:endParaRPr lang="en-CA" i="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468203804"/>
              </p:ext>
            </p:extLst>
          </p:nvPr>
        </p:nvGraphicFramePr>
        <p:xfrm>
          <a:off x="2038168" y="3549650"/>
          <a:ext cx="4973637" cy="693738"/>
        </p:xfrm>
        <a:graphic>
          <a:graphicData uri="http://schemas.openxmlformats.org/presentationml/2006/ole">
            <mc:AlternateContent xmlns:mc="http://schemas.openxmlformats.org/markup-compatibility/2006">
              <mc:Choice xmlns:v="urn:schemas-microsoft-com:vml" Requires="v">
                <p:oleObj spid="_x0000_s2072" name="Equation" r:id="rId3" imgW="2552400" imgH="355320" progId="Equation.DSMT4">
                  <p:embed/>
                </p:oleObj>
              </mc:Choice>
              <mc:Fallback>
                <p:oleObj name="Equation" r:id="rId3" imgW="2552400" imgH="355320" progId="Equation.DSMT4">
                  <p:embed/>
                  <p:pic>
                    <p:nvPicPr>
                      <p:cNvPr id="0" name=""/>
                      <p:cNvPicPr/>
                      <p:nvPr/>
                    </p:nvPicPr>
                    <p:blipFill>
                      <a:blip r:embed="rId4"/>
                      <a:stretch>
                        <a:fillRect/>
                      </a:stretch>
                    </p:blipFill>
                    <p:spPr>
                      <a:xfrm>
                        <a:off x="2038168" y="3549650"/>
                        <a:ext cx="4973637" cy="693738"/>
                      </a:xfrm>
                      <a:prstGeom prst="rect">
                        <a:avLst/>
                      </a:prstGeom>
                    </p:spPr>
                  </p:pic>
                </p:oleObj>
              </mc:Fallback>
            </mc:AlternateContent>
          </a:graphicData>
        </a:graphic>
      </p:graphicFrame>
    </p:spTree>
    <p:extLst>
      <p:ext uri="{BB962C8B-B14F-4D97-AF65-F5344CB8AC3E}">
        <p14:creationId xmlns:p14="http://schemas.microsoft.com/office/powerpoint/2010/main" val="298971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Appropriate choice of for-loop</a:t>
            </a:r>
            <a:endParaRPr lang="en-CA" dirty="0"/>
          </a:p>
        </p:txBody>
      </p:sp>
      <p:sp>
        <p:nvSpPr>
          <p:cNvPr id="3" name="Content Placeholder 2"/>
          <p:cNvSpPr>
            <a:spLocks noGrp="1"/>
          </p:cNvSpPr>
          <p:nvPr>
            <p:ph idx="1"/>
          </p:nvPr>
        </p:nvSpPr>
        <p:spPr/>
        <p:txBody>
          <a:bodyPr/>
          <a:lstStyle/>
          <a:p>
            <a:r>
              <a:rPr lang="en-CA" dirty="0" smtClean="0"/>
              <a:t>Question:</a:t>
            </a:r>
          </a:p>
          <a:p>
            <a:pPr lvl="1"/>
            <a:r>
              <a:rPr lang="en-CA" dirty="0" smtClean="0"/>
              <a:t>Why do we use this loop</a:t>
            </a:r>
          </a:p>
          <a:p>
            <a:pPr marL="800100" lvl="2" indent="0">
              <a:buNone/>
            </a:pPr>
            <a:r>
              <a:rPr lang="en-CA" sz="1400" dirty="0">
                <a:latin typeface="Consolas" panose="020B0609020204030204" pitchFamily="49" charset="0"/>
                <a:cs typeface="Consolas" panose="020B0609020204030204" pitchFamily="49" charset="0"/>
              </a:rPr>
              <a:t>        for ( std::size_t i{k}; i &gt; 0; --i ) {</a:t>
            </a:r>
          </a:p>
          <a:p>
            <a:pPr marL="800100" lvl="2" indent="0">
              <a:buNone/>
            </a:pPr>
            <a:r>
              <a:rPr lang="en-CA" sz="1400" dirty="0" smtClean="0">
                <a:latin typeface="Consolas" panose="020B0609020204030204" pitchFamily="49" charset="0"/>
                <a:cs typeface="Consolas" panose="020B0609020204030204" pitchFamily="49" charset="0"/>
              </a:rPr>
              <a:t>            if ( array[i - 1] &gt; array[i]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std::swap( array[i - 1], array[i]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break;</a:t>
            </a: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p>
          <a:p>
            <a:pPr marL="857250" lvl="2" indent="0">
              <a:buNone/>
            </a:pPr>
            <a:r>
              <a:rPr lang="en-CA" sz="1900" dirty="0" smtClean="0">
                <a:cs typeface="Times New Roman" panose="02020603050405020304" pitchFamily="18" charset="0"/>
              </a:rPr>
              <a:t>and not this loop</a:t>
            </a:r>
          </a:p>
          <a:p>
            <a:pPr marL="800100" lvl="2" indent="0">
              <a:buNone/>
            </a:pPr>
            <a:r>
              <a:rPr lang="en-CA" sz="1400" dirty="0">
                <a:latin typeface="Consolas" panose="020B0609020204030204" pitchFamily="49" charset="0"/>
                <a:cs typeface="Consolas" panose="020B0609020204030204" pitchFamily="49" charset="0"/>
              </a:rPr>
              <a:t>        for ( std::size_t </a:t>
            </a:r>
            <a:r>
              <a:rPr lang="en-CA" sz="1400" dirty="0" smtClean="0">
                <a:latin typeface="Consolas" panose="020B0609020204030204" pitchFamily="49" charset="0"/>
                <a:cs typeface="Consolas" panose="020B0609020204030204" pitchFamily="49" charset="0"/>
              </a:rPr>
              <a:t>i{k - 1}; </a:t>
            </a:r>
            <a:r>
              <a:rPr lang="en-CA" sz="1400" dirty="0">
                <a:latin typeface="Consolas" panose="020B0609020204030204" pitchFamily="49" charset="0"/>
                <a:cs typeface="Consolas" panose="020B0609020204030204" pitchFamily="49" charset="0"/>
              </a:rPr>
              <a:t>i </a:t>
            </a:r>
            <a:r>
              <a:rPr lang="en-CA" sz="1400" dirty="0" smtClean="0">
                <a:latin typeface="Consolas" panose="020B0609020204030204" pitchFamily="49" charset="0"/>
                <a:cs typeface="Consolas" panose="020B0609020204030204" pitchFamily="49" charset="0"/>
              </a:rPr>
              <a:t>&gt;= </a:t>
            </a:r>
            <a:r>
              <a:rPr lang="en-CA" sz="1400" dirty="0">
                <a:latin typeface="Consolas" panose="020B0609020204030204" pitchFamily="49" charset="0"/>
                <a:cs typeface="Consolas" panose="020B0609020204030204" pitchFamily="49" charset="0"/>
              </a:rPr>
              <a:t>0; --i ) {</a:t>
            </a:r>
          </a:p>
          <a:p>
            <a:pPr marL="800100" lvl="2" indent="0">
              <a:buNone/>
            </a:pPr>
            <a:r>
              <a:rPr lang="en-CA" sz="1400" dirty="0">
                <a:latin typeface="Consolas" panose="020B0609020204030204" pitchFamily="49" charset="0"/>
                <a:cs typeface="Consolas" panose="020B0609020204030204" pitchFamily="49" charset="0"/>
              </a:rPr>
              <a:t>            if ( array[i] </a:t>
            </a:r>
            <a:r>
              <a:rPr lang="en-CA" sz="1400" dirty="0" smtClean="0">
                <a:latin typeface="Consolas" panose="020B0609020204030204" pitchFamily="49" charset="0"/>
                <a:cs typeface="Consolas" panose="020B0609020204030204" pitchFamily="49" charset="0"/>
              </a:rPr>
              <a:t>&gt; </a:t>
            </a:r>
            <a:r>
              <a:rPr lang="en-CA" sz="1400" dirty="0">
                <a:latin typeface="Consolas" panose="020B0609020204030204" pitchFamily="49" charset="0"/>
                <a:cs typeface="Consolas" panose="020B0609020204030204" pitchFamily="49" charset="0"/>
              </a:rPr>
              <a:t>array[i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1] ) {</a:t>
            </a:r>
          </a:p>
          <a:p>
            <a:pPr marL="800100" lvl="2" indent="0">
              <a:buNone/>
            </a:pPr>
            <a:r>
              <a:rPr lang="en-CA" sz="1400" dirty="0">
                <a:latin typeface="Consolas" panose="020B0609020204030204" pitchFamily="49" charset="0"/>
                <a:cs typeface="Consolas" panose="020B0609020204030204" pitchFamily="49" charset="0"/>
              </a:rPr>
              <a:t>                std::swap( </a:t>
            </a:r>
            <a:r>
              <a:rPr lang="en-CA" sz="1400" dirty="0" smtClean="0">
                <a:latin typeface="Consolas" panose="020B0609020204030204" pitchFamily="49" charset="0"/>
                <a:cs typeface="Consolas" panose="020B0609020204030204" pitchFamily="49" charset="0"/>
              </a:rPr>
              <a:t>array[i], array[i + 1] </a:t>
            </a:r>
            <a:r>
              <a:rPr lang="en-CA" sz="1400" dirty="0">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break;</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a:t>
            </a:r>
          </a:p>
          <a:p>
            <a:pPr marL="857250" lvl="2" indent="0">
              <a:buNone/>
            </a:pPr>
            <a:r>
              <a:rPr lang="en-CA" sz="1900" dirty="0" smtClean="0">
                <a:cs typeface="Times New Roman" panose="02020603050405020304" pitchFamily="18" charset="0"/>
              </a:rPr>
              <a:t>?</a:t>
            </a:r>
            <a:endParaRPr lang="en-CA" i="1" dirty="0" smtClean="0"/>
          </a:p>
        </p:txBody>
      </p:sp>
    </p:spTree>
    <p:extLst>
      <p:ext uri="{BB962C8B-B14F-4D97-AF65-F5344CB8AC3E}">
        <p14:creationId xmlns:p14="http://schemas.microsoft.com/office/powerpoint/2010/main" val="152530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Excessive assignments?</a:t>
            </a:r>
            <a:endParaRPr lang="en-CA" dirty="0"/>
          </a:p>
        </p:txBody>
      </p:sp>
      <p:sp>
        <p:nvSpPr>
          <p:cNvPr id="3" name="Content Placeholder 2"/>
          <p:cNvSpPr>
            <a:spLocks noGrp="1"/>
          </p:cNvSpPr>
          <p:nvPr>
            <p:ph idx="1"/>
          </p:nvPr>
        </p:nvSpPr>
        <p:spPr/>
        <p:txBody>
          <a:bodyPr/>
          <a:lstStyle/>
          <a:p>
            <a:r>
              <a:rPr lang="en-CA" dirty="0" smtClean="0"/>
              <a:t>Question:</a:t>
            </a:r>
          </a:p>
          <a:p>
            <a:pPr lvl="1"/>
            <a:r>
              <a:rPr lang="en-CA" dirty="0" smtClean="0"/>
              <a:t>Every swap requires three assignments:</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unsigned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tmp{array[i]};</a:t>
            </a:r>
          </a:p>
          <a:p>
            <a:pPr marL="800100" lvl="2" indent="0">
              <a:buNone/>
            </a:pPr>
            <a:r>
              <a:rPr lang="en-CA" sz="1400" dirty="0" smtClean="0">
                <a:latin typeface="Consolas" panose="020B0609020204030204" pitchFamily="49" charset="0"/>
                <a:cs typeface="Consolas" panose="020B0609020204030204" pitchFamily="49" charset="0"/>
              </a:rPr>
              <a:t>        array[i] = array[i - 1];</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array[i - 1] = tmp;</a:t>
            </a:r>
          </a:p>
          <a:p>
            <a:pPr lvl="1"/>
            <a:endParaRPr lang="en-CA" dirty="0" smtClean="0">
              <a:solidFill>
                <a:prstClr val="black"/>
              </a:solidFill>
            </a:endParaRPr>
          </a:p>
          <a:p>
            <a:pPr lvl="1"/>
            <a:r>
              <a:rPr lang="en-CA" dirty="0" smtClean="0">
                <a:solidFill>
                  <a:prstClr val="black"/>
                </a:solidFill>
              </a:rPr>
              <a:t>With </a:t>
            </a:r>
            <a:r>
              <a:rPr lang="en-CA" i="1" dirty="0" smtClean="0">
                <a:solidFill>
                  <a:prstClr val="black"/>
                </a:solidFill>
                <a:latin typeface="Times New Roman" panose="02020603050405020304" pitchFamily="18" charset="0"/>
                <a:cs typeface="Times New Roman" panose="02020603050405020304" pitchFamily="18" charset="0"/>
              </a:rPr>
              <a:t>k</a:t>
            </a:r>
            <a:r>
              <a:rPr lang="en-CA" dirty="0" smtClean="0">
                <a:solidFill>
                  <a:prstClr val="black"/>
                </a:solidFill>
              </a:rPr>
              <a:t> swaps, this requires </a:t>
            </a:r>
            <a:r>
              <a:rPr lang="en-CA" dirty="0" smtClean="0">
                <a:solidFill>
                  <a:prstClr val="black"/>
                </a:solidFill>
                <a:latin typeface="Times New Roman" panose="02020603050405020304" pitchFamily="18" charset="0"/>
                <a:cs typeface="Times New Roman" panose="02020603050405020304" pitchFamily="18" charset="0"/>
              </a:rPr>
              <a:t>3</a:t>
            </a:r>
            <a:r>
              <a:rPr lang="en-CA" i="1" dirty="0" smtClean="0">
                <a:solidFill>
                  <a:prstClr val="black"/>
                </a:solidFill>
                <a:latin typeface="Times New Roman" panose="02020603050405020304" pitchFamily="18" charset="0"/>
                <a:cs typeface="Times New Roman" panose="02020603050405020304" pitchFamily="18" charset="0"/>
              </a:rPr>
              <a:t>k</a:t>
            </a:r>
            <a:r>
              <a:rPr lang="en-CA" dirty="0" smtClean="0">
                <a:solidFill>
                  <a:prstClr val="black"/>
                </a:solidFill>
              </a:rPr>
              <a:t> assignments…</a:t>
            </a:r>
          </a:p>
          <a:p>
            <a:pPr lvl="2"/>
            <a:r>
              <a:rPr lang="en-CA" dirty="0" smtClean="0">
                <a:solidFill>
                  <a:prstClr val="black"/>
                </a:solidFill>
              </a:rPr>
              <a:t>Is this necessary?</a:t>
            </a:r>
            <a:endParaRPr lang="en-CA" dirty="0">
              <a:solidFill>
                <a:prstClr val="black"/>
              </a:solidFill>
            </a:endParaRPr>
          </a:p>
          <a:p>
            <a:pPr marL="800100" lvl="2" indent="0">
              <a:buNone/>
            </a:pP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19941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insertion sort algorithm</a:t>
            </a:r>
            <a:endParaRPr lang="en-CA" dirty="0" smtClean="0">
              <a:latin typeface="Consolas" panose="020B0609020204030204" pitchFamily="49" charset="0"/>
              <a:cs typeface="Consolas" panose="020B0609020204030204" pitchFamily="49" charset="0"/>
            </a:endParaRPr>
          </a:p>
          <a:p>
            <a:pPr lvl="1"/>
            <a:r>
              <a:rPr lang="en-CA" dirty="0" smtClean="0"/>
              <a:t>Look at an example</a:t>
            </a:r>
          </a:p>
          <a:p>
            <a:pPr lvl="1"/>
            <a:r>
              <a:rPr lang="en-CA" dirty="0" smtClean="0"/>
              <a:t>Determine how the algorithm work</a:t>
            </a:r>
          </a:p>
          <a:p>
            <a:pPr lvl="1"/>
            <a:r>
              <a:rPr lang="en-CA" dirty="0" smtClean="0"/>
              <a:t>Create a flow chart</a:t>
            </a:r>
          </a:p>
          <a:p>
            <a:pPr lvl="1"/>
            <a:r>
              <a:rPr lang="en-CA" dirty="0" smtClean="0"/>
              <a:t>Implement the algorithm</a:t>
            </a:r>
          </a:p>
          <a:p>
            <a:pPr lvl="1"/>
            <a:r>
              <a:rPr lang="en-CA" dirty="0" smtClean="0"/>
              <a:t>Look at the run times</a:t>
            </a:r>
          </a:p>
          <a:p>
            <a:pPr lvl="1"/>
            <a:r>
              <a:rPr lang="en-CA" dirty="0" smtClean="0"/>
              <a:t>Consider some optimizations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Excessive assignments?</a:t>
            </a:r>
          </a:p>
        </p:txBody>
      </p:sp>
      <p:sp>
        <p:nvSpPr>
          <p:cNvPr id="3" name="Content Placeholder 2"/>
          <p:cNvSpPr>
            <a:spLocks noGrp="1"/>
          </p:cNvSpPr>
          <p:nvPr>
            <p:ph idx="1"/>
          </p:nvPr>
        </p:nvSpPr>
        <p:spPr/>
        <p:txBody>
          <a:bodyPr/>
          <a:lstStyle/>
          <a:p>
            <a:r>
              <a:rPr lang="en-CA" dirty="0" smtClean="0"/>
              <a:t>For example, in inserting 32:</a:t>
            </a:r>
          </a:p>
          <a:p>
            <a:endParaRPr lang="en-CA" dirty="0"/>
          </a:p>
          <a:p>
            <a:endParaRPr lang="en-CA" dirty="0" smtClean="0"/>
          </a:p>
          <a:p>
            <a:pPr lvl="1"/>
            <a:r>
              <a:rPr lang="en-CA" dirty="0" smtClean="0"/>
              <a:t>Copy 32 to a local variable:</a:t>
            </a:r>
          </a:p>
          <a:p>
            <a:pPr marL="457200" lvl="1" indent="0">
              <a:buNone/>
            </a:pPr>
            <a:r>
              <a:rPr lang="en-CA" dirty="0"/>
              <a:t>	</a:t>
            </a:r>
            <a:r>
              <a:rPr lang="en-CA" dirty="0" smtClean="0"/>
              <a:t>                               </a:t>
            </a:r>
            <a:r>
              <a:rPr lang="en-CA" dirty="0" smtClean="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next_entry{array[5]};</a:t>
            </a:r>
          </a:p>
          <a:p>
            <a:pPr lvl="1"/>
            <a:r>
              <a:rPr lang="en-CA" dirty="0" smtClean="0"/>
              <a:t>Next, move all the </a:t>
            </a:r>
          </a:p>
          <a:p>
            <a:pPr lvl="1"/>
            <a:endParaRPr lang="en-CA" dirty="0">
              <a:solidFill>
                <a:prstClr val="black"/>
              </a:solidFill>
            </a:endParaRPr>
          </a:p>
          <a:p>
            <a:pPr lvl="1"/>
            <a:endParaRPr lang="en-CA" dirty="0" smtClean="0">
              <a:solidFill>
                <a:prstClr val="black"/>
              </a:solidFill>
            </a:endParaRPr>
          </a:p>
          <a:p>
            <a:pPr lvl="1"/>
            <a:r>
              <a:rPr lang="en-CA" dirty="0" smtClean="0">
                <a:solidFill>
                  <a:prstClr val="black"/>
                </a:solidFill>
              </a:rPr>
              <a:t>Finally, copy the local variable to the now “empty” entry:</a:t>
            </a:r>
          </a:p>
          <a:p>
            <a:pPr marL="457200" lvl="1" indent="0">
              <a:buNone/>
            </a:pPr>
            <a:r>
              <a:rPr lang="en-CA" dirty="0">
                <a:solidFill>
                  <a:prstClr val="black"/>
                </a:solidFill>
              </a:rPr>
              <a:t>	                               </a:t>
            </a:r>
            <a:r>
              <a:rPr lang="en-CA" dirty="0" smtClean="0">
                <a:solidFill>
                  <a:prstClr val="black"/>
                </a:solidFill>
                <a:latin typeface="Consolas" panose="020B0609020204030204" pitchFamily="49" charset="0"/>
                <a:cs typeface="Consolas" panose="020B0609020204030204" pitchFamily="49" charset="0"/>
              </a:rPr>
              <a:t>array[3] = next_entry;</a:t>
            </a:r>
            <a:endParaRPr lang="en-CA" dirty="0">
              <a:solidFill>
                <a:prstClr val="black"/>
              </a:solidFill>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4114035"/>
              </p:ext>
            </p:extLst>
          </p:nvPr>
        </p:nvGraphicFramePr>
        <p:xfrm>
          <a:off x="2267744" y="1942233"/>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32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2883274"/>
              </p:ext>
            </p:extLst>
          </p:nvPr>
        </p:nvGraphicFramePr>
        <p:xfrm>
          <a:off x="2267746" y="3717032"/>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chemeClr val="accent1">
                              <a:lumMod val="20000"/>
                              <a:lumOff val="80000"/>
                            </a:schemeClr>
                          </a:solidFill>
                        </a:rPr>
                        <a:t>42</a:t>
                      </a:r>
                      <a:endParaRPr lang="en-CA" b="1" dirty="0">
                        <a:solidFill>
                          <a:schemeClr val="accent1">
                            <a:lumMod val="20000"/>
                            <a:lumOff val="8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6" name="Straight Arrow Connector 5"/>
          <p:cNvCxnSpPr/>
          <p:nvPr/>
        </p:nvCxnSpPr>
        <p:spPr>
          <a:xfrm>
            <a:off x="4275501" y="4199882"/>
            <a:ext cx="216024"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64659" y="4204154"/>
            <a:ext cx="216024"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8416" y="4208426"/>
            <a:ext cx="216024"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583684203"/>
              </p:ext>
            </p:extLst>
          </p:nvPr>
        </p:nvGraphicFramePr>
        <p:xfrm>
          <a:off x="2267744" y="527872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32</a:t>
                      </a:r>
                      <a:endParaRPr lang="en-CA" b="1" dirty="0">
                        <a:solidFill>
                          <a:schemeClr val="accent1">
                            <a:lumMod val="20000"/>
                            <a:lumOff val="8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93147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Excessive assignments?</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This reduces the number of assignments from </a:t>
            </a:r>
            <a:r>
              <a:rPr lang="en-CA" dirty="0" smtClean="0">
                <a:latin typeface="Times New Roman" panose="02020603050405020304" pitchFamily="18" charset="0"/>
                <a:cs typeface="Times New Roman" panose="02020603050405020304" pitchFamily="18" charset="0"/>
              </a:rPr>
              <a:t>3</a:t>
            </a:r>
            <a:r>
              <a:rPr lang="en-CA" i="1" dirty="0" smtClean="0">
                <a:latin typeface="Times New Roman" panose="02020603050405020304" pitchFamily="18" charset="0"/>
                <a:cs typeface="Times New Roman" panose="02020603050405020304" pitchFamily="18" charset="0"/>
              </a:rPr>
              <a:t>k</a:t>
            </a:r>
            <a:r>
              <a:rPr lang="en-CA" dirty="0" smtClean="0"/>
              <a:t> to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+ 2</a:t>
            </a:r>
          </a:p>
          <a:p>
            <a:pPr lvl="1"/>
            <a:r>
              <a:rPr lang="en-CA" dirty="0" smtClean="0"/>
              <a:t>Can you implement this?</a:t>
            </a:r>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smtClean="0">
                <a:latin typeface="Consolas" panose="020B0609020204030204" pitchFamily="49" charset="0"/>
                <a:cs typeface="Consolas" panose="020B0609020204030204" pitchFamily="49" charset="0"/>
              </a:rPr>
              <a:t>insertion_sort( </a:t>
            </a:r>
            <a:r>
              <a:rPr lang="en-CA" sz="1450" dirty="0" smtClean="0">
                <a:latin typeface="Consolas" panose="020B0609020204030204" pitchFamily="49" charset="0"/>
                <a:cs typeface="Consolas" panose="020B0609020204030204" pitchFamily="49" charset="0"/>
              </a:rPr>
              <a:t>double</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array[], std::size_t const</a:t>
            </a:r>
            <a:r>
              <a:rPr lang="en-CA" sz="1450" dirty="0">
                <a:solidFill>
                  <a:srgbClr val="FF0000"/>
                </a:solidFill>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capacity ) {</a:t>
            </a:r>
          </a:p>
          <a:p>
            <a:pPr marL="800100" lvl="2" indent="0">
              <a:buNone/>
            </a:pPr>
            <a:r>
              <a:rPr lang="en-CA" sz="1450" dirty="0">
                <a:latin typeface="Consolas" panose="020B0609020204030204" pitchFamily="49" charset="0"/>
                <a:cs typeface="Consolas" panose="020B0609020204030204" pitchFamily="49" charset="0"/>
              </a:rPr>
              <a:t>    for ( std::size_t k{1}; k &lt; capacity; ++k ) {</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double </a:t>
            </a:r>
            <a:r>
              <a:rPr lang="en-CA" sz="1450" dirty="0" smtClean="0">
                <a:latin typeface="Consolas" panose="020B0609020204030204" pitchFamily="49" charset="0"/>
                <a:cs typeface="Consolas" panose="020B0609020204030204" pitchFamily="49" charset="0"/>
              </a:rPr>
              <a:t>next_entry{array[k]}; // Next entry to be put into place...</a:t>
            </a:r>
          </a:p>
          <a:p>
            <a:pPr marL="800100" lvl="2" indent="0">
              <a:buNone/>
            </a:pPr>
            <a:r>
              <a:rPr lang="en-CA" sz="1450" dirty="0" smtClean="0">
                <a:latin typeface="Consolas" panose="020B0609020204030204" pitchFamily="49" charset="0"/>
                <a:cs typeface="Consolas" panose="020B0609020204030204" pitchFamily="49" charset="0"/>
              </a:rPr>
              <a:t>        std::size_t </a:t>
            </a:r>
            <a:r>
              <a:rPr lang="en-CA" sz="1450" dirty="0" err="1" smtClean="0">
                <a:latin typeface="Consolas" panose="020B0609020204030204" pitchFamily="49" charset="0"/>
                <a:cs typeface="Consolas" panose="020B0609020204030204" pitchFamily="49" charset="0"/>
              </a:rPr>
              <a:t>next_index</a:t>
            </a:r>
            <a:r>
              <a:rPr lang="en-CA" sz="1450" dirty="0" smtClean="0">
                <a:latin typeface="Consolas" panose="020B0609020204030204" pitchFamily="49" charset="0"/>
                <a:cs typeface="Consolas" panose="020B0609020204030204" pitchFamily="49" charset="0"/>
              </a:rPr>
              <a:t>{k};</a:t>
            </a:r>
            <a:endParaRPr lang="en-CA" sz="1450" dirty="0">
              <a:latin typeface="Consolas" panose="020B0609020204030204" pitchFamily="49" charset="0"/>
              <a:cs typeface="Consolas" panose="020B0609020204030204" pitchFamily="49" charset="0"/>
            </a:endParaRPr>
          </a:p>
          <a:p>
            <a:pPr marL="800100" lvl="2" indent="0">
              <a:buNone/>
            </a:pPr>
            <a:endParaRPr lang="en-CA" sz="1450" dirty="0" smtClean="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for ( /*...*/ ) {</a:t>
            </a:r>
          </a:p>
          <a:p>
            <a:pPr marL="800100" lvl="2" indent="0">
              <a:buNone/>
            </a:pPr>
            <a:r>
              <a:rPr lang="en-CA" sz="1450" dirty="0" smtClean="0">
                <a:latin typeface="Consolas" panose="020B0609020204030204" pitchFamily="49" charset="0"/>
                <a:cs typeface="Consolas" panose="020B0609020204030204" pitchFamily="49" charset="0"/>
              </a:rPr>
              <a:t>            // As necessary, update '</a:t>
            </a:r>
            <a:r>
              <a:rPr lang="en-CA" sz="1450" dirty="0" err="1" smtClean="0">
                <a:latin typeface="Consolas" panose="020B0609020204030204" pitchFamily="49" charset="0"/>
                <a:cs typeface="Consolas" panose="020B0609020204030204" pitchFamily="49" charset="0"/>
              </a:rPr>
              <a:t>next_index</a:t>
            </a:r>
            <a:r>
              <a:rPr lang="en-CA" sz="1450" dirty="0" smtClean="0">
                <a:latin typeface="Consolas" panose="020B0609020204030204" pitchFamily="49" charset="0"/>
                <a:cs typeface="Consolas" panose="020B0609020204030204" pitchFamily="49" charset="0"/>
              </a:rPr>
              <a:t>' and</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shift the entries in the array</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800100" lvl="2" indent="0">
              <a:buNone/>
            </a:pPr>
            <a:endParaRPr lang="en-CA" sz="1450" dirty="0">
              <a:latin typeface="Consolas" panose="020B0609020204030204" pitchFamily="49" charset="0"/>
              <a:cs typeface="Consolas" panose="020B0609020204030204" pitchFamily="49" charset="0"/>
            </a:endParaRPr>
          </a:p>
          <a:p>
            <a:pPr marL="800100" lvl="2" indent="0">
              <a:buNone/>
            </a:pPr>
            <a:r>
              <a:rPr lang="en-CA" sz="1450" dirty="0" smtClean="0">
                <a:latin typeface="Consolas" panose="020B0609020204030204" pitchFamily="49" charset="0"/>
                <a:cs typeface="Consolas" panose="020B0609020204030204" pitchFamily="49" charset="0"/>
              </a:rPr>
              <a:t>        array[</a:t>
            </a:r>
            <a:r>
              <a:rPr lang="en-CA" sz="1450" dirty="0" err="1" smtClean="0">
                <a:latin typeface="Consolas" panose="020B0609020204030204" pitchFamily="49" charset="0"/>
                <a:cs typeface="Consolas" panose="020B0609020204030204" pitchFamily="49" charset="0"/>
              </a:rPr>
              <a:t>next_index</a:t>
            </a:r>
            <a:r>
              <a:rPr lang="en-CA" sz="1450" dirty="0" smtClean="0">
                <a:latin typeface="Consolas" panose="020B0609020204030204" pitchFamily="49" charset="0"/>
                <a:cs typeface="Consolas" panose="020B0609020204030204" pitchFamily="49" charset="0"/>
              </a:rPr>
              <a:t>] = next_entry;</a:t>
            </a:r>
            <a:endParaRPr lang="en-CA" sz="1450" dirty="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a:t>
            </a:r>
          </a:p>
          <a:p>
            <a:pPr lvl="1"/>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07565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Excessive assignments?</a:t>
            </a:r>
            <a:endParaRPr lang="en-CA" dirty="0"/>
          </a:p>
        </p:txBody>
      </p:sp>
      <p:sp>
        <p:nvSpPr>
          <p:cNvPr id="3" name="Content Placeholder 2"/>
          <p:cNvSpPr>
            <a:spLocks noGrp="1"/>
          </p:cNvSpPr>
          <p:nvPr>
            <p:ph idx="1"/>
          </p:nvPr>
        </p:nvSpPr>
        <p:spPr/>
        <p:txBody>
          <a:bodyPr/>
          <a:lstStyle/>
          <a:p>
            <a:r>
              <a:rPr lang="en-CA" dirty="0" smtClean="0"/>
              <a:t>Recall the scope of indices</a:t>
            </a:r>
            <a:r>
              <a:rPr lang="en-CA" dirty="0"/>
              <a:t> </a:t>
            </a:r>
            <a:r>
              <a:rPr lang="en-CA" dirty="0" smtClean="0"/>
              <a:t>for for-loops:</a:t>
            </a:r>
            <a:endParaRPr lang="en-CA" dirty="0" smtClean="0">
              <a:latin typeface="Times New Roman" panose="02020603050405020304" pitchFamily="18" charset="0"/>
              <a:cs typeface="Times New Roman" panose="02020603050405020304" pitchFamily="18" charset="0"/>
            </a:endParaRPr>
          </a:p>
          <a:p>
            <a:pPr marL="800100" lvl="2" indent="0">
              <a:buNone/>
            </a:pPr>
            <a:r>
              <a:rPr lang="en-CA" sz="1600" dirty="0" smtClean="0">
                <a:latin typeface="Consolas" panose="020B0609020204030204" pitchFamily="49" charset="0"/>
                <a:cs typeface="Consolas" panose="020B0609020204030204" pitchFamily="49" charset="0"/>
              </a:rPr>
              <a:t>for </a:t>
            </a:r>
            <a:r>
              <a:rPr lang="en-CA" sz="1600" dirty="0">
                <a:latin typeface="Consolas" panose="020B0609020204030204" pitchFamily="49" charset="0"/>
                <a:cs typeface="Consolas" panose="020B0609020204030204" pitchFamily="49" charset="0"/>
              </a:rPr>
              <a:t>( std::size_t </a:t>
            </a:r>
            <a:r>
              <a:rPr lang="en-CA" sz="1600" dirty="0" smtClean="0">
                <a:latin typeface="Consolas" panose="020B0609020204030204" pitchFamily="49" charset="0"/>
                <a:cs typeface="Consolas" panose="020B0609020204030204" pitchFamily="49" charset="0"/>
              </a:rPr>
              <a:t>k{0}; </a:t>
            </a:r>
            <a:r>
              <a:rPr lang="en-CA" sz="1600" dirty="0">
                <a:latin typeface="Consolas" panose="020B0609020204030204" pitchFamily="49" charset="0"/>
                <a:cs typeface="Consolas" panose="020B0609020204030204" pitchFamily="49" charset="0"/>
              </a:rPr>
              <a:t>k &lt; capacity; ++k ) {</a:t>
            </a:r>
          </a:p>
          <a:p>
            <a:pPr marL="800100" lvl="2" indent="0">
              <a:buNone/>
            </a:pPr>
            <a:r>
              <a:rPr lang="en-CA" sz="1600" dirty="0" smtClean="0">
                <a:latin typeface="Consolas" panose="020B0609020204030204" pitchFamily="49" charset="0"/>
                <a:cs typeface="Consolas" panose="020B0609020204030204" pitchFamily="49" charset="0"/>
              </a:rPr>
              <a:t>    // 'k' is declared in this block</a:t>
            </a: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'k' is no longer defined here</a:t>
            </a:r>
          </a:p>
          <a:p>
            <a:pPr marL="800100" lvl="2" indent="0">
              <a:buNone/>
            </a:pPr>
            <a:endParaRPr lang="en-CA" dirty="0">
              <a:latin typeface="Consolas" panose="020B0609020204030204" pitchFamily="49" charset="0"/>
              <a:cs typeface="Consolas" panose="020B0609020204030204" pitchFamily="49" charset="0"/>
            </a:endParaRPr>
          </a:p>
          <a:p>
            <a:r>
              <a:rPr lang="en-CA" dirty="0" smtClean="0"/>
              <a:t>If you want to access k after the end of the for-loop, you must declare it before:</a:t>
            </a:r>
            <a:endParaRPr lang="en-CA" dirty="0">
              <a:latin typeface="Times New Roman" panose="02020603050405020304" pitchFamily="18" charset="0"/>
              <a:cs typeface="Times New Roman" panose="02020603050405020304" pitchFamily="18" charset="0"/>
            </a:endParaRPr>
          </a:p>
          <a:p>
            <a:pPr marL="800100" lvl="2" indent="0">
              <a:buNone/>
            </a:pPr>
            <a:r>
              <a:rPr lang="en-CA" sz="1600" dirty="0" smtClean="0">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::size_t k{0</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for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k &lt; capacity; ++k ) {</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'k' is declared in this block</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'k' </a:t>
            </a:r>
            <a:r>
              <a:rPr lang="en-CA" sz="1600" dirty="0" smtClean="0">
                <a:latin typeface="Consolas" panose="020B0609020204030204" pitchFamily="49" charset="0"/>
                <a:cs typeface="Consolas" panose="020B0609020204030204" pitchFamily="49" charset="0"/>
              </a:rPr>
              <a:t>continues to be defined here</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5132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insertion sort algorithm</a:t>
            </a:r>
            <a:endParaRPr lang="en-CA" dirty="0"/>
          </a:p>
          <a:p>
            <a:pPr lvl="2"/>
            <a:r>
              <a:rPr lang="en-CA" dirty="0" smtClean="0"/>
              <a:t>You saw an example</a:t>
            </a:r>
          </a:p>
          <a:p>
            <a:pPr lvl="1"/>
            <a:r>
              <a:rPr lang="en-CA" dirty="0" smtClean="0"/>
              <a:t>Watched how to convert the flow chart to an algorithm</a:t>
            </a:r>
          </a:p>
          <a:p>
            <a:pPr lvl="1"/>
            <a:r>
              <a:rPr lang="en-CA" dirty="0" smtClean="0"/>
              <a:t>There is a lot of time spent swapping, which can be reduced significantly</a:t>
            </a:r>
          </a:p>
          <a:p>
            <a:pPr lvl="1"/>
            <a:r>
              <a:rPr lang="en-CA" dirty="0" smtClean="0"/>
              <a:t>The run time is still approximately the same as selection sort</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en.wikipedia.org/wiki/Insertion_sort</a:t>
            </a:r>
            <a:r>
              <a:rPr lang="en-CA" sz="1800" dirty="0" smtClean="0"/>
              <a:t> </a:t>
            </a:r>
            <a:endParaRPr lang="en-CA" sz="1800" dirty="0"/>
          </a:p>
          <a:p>
            <a:pPr marL="0" indent="0">
              <a:buNone/>
            </a:pPr>
            <a:r>
              <a:rPr lang="en-CA" sz="1800" dirty="0" smtClean="0"/>
              <a:t>[2]</a:t>
            </a:r>
            <a:r>
              <a:rPr lang="en-CA" sz="1800" dirty="0"/>
              <a:t>	</a:t>
            </a:r>
            <a:r>
              <a:rPr lang="en-CA" sz="1800" cap="small" dirty="0" smtClean="0"/>
              <a:t>nist</a:t>
            </a:r>
            <a:r>
              <a:rPr lang="en-CA" sz="1800" dirty="0" smtClean="0"/>
              <a:t> Dictionary of Algorithms and Data Structures</a:t>
            </a:r>
          </a:p>
          <a:p>
            <a:pPr marL="0" indent="0">
              <a:buNone/>
            </a:pPr>
            <a:r>
              <a:rPr lang="en-CA" sz="1800" dirty="0"/>
              <a:t>	</a:t>
            </a:r>
            <a:r>
              <a:rPr lang="en-CA" sz="1800" dirty="0">
                <a:hlinkClick r:id="rId3"/>
              </a:rPr>
              <a:t>https://</a:t>
            </a:r>
            <a:r>
              <a:rPr lang="en-CA" sz="1800" dirty="0" smtClean="0">
                <a:hlinkClick r:id="rId3"/>
              </a:rPr>
              <a:t>xlinux.nist.gov/dads/HTML/insertionSort.html</a:t>
            </a:r>
            <a:r>
              <a:rPr lang="en-CA" sz="1800" dirty="0" smtClean="0"/>
              <a:t> </a:t>
            </a:r>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idea</a:t>
            </a:r>
            <a:endParaRPr lang="en-CA" dirty="0"/>
          </a:p>
        </p:txBody>
      </p:sp>
      <p:sp>
        <p:nvSpPr>
          <p:cNvPr id="3" name="Content Placeholder 2"/>
          <p:cNvSpPr>
            <a:spLocks noGrp="1"/>
          </p:cNvSpPr>
          <p:nvPr>
            <p:ph idx="1"/>
          </p:nvPr>
        </p:nvSpPr>
        <p:spPr/>
        <p:txBody>
          <a:bodyPr/>
          <a:lstStyle/>
          <a:p>
            <a:r>
              <a:rPr lang="en-CA" dirty="0" smtClean="0"/>
              <a:t>Suppose we have an array where the first </a:t>
            </a:r>
            <a:r>
              <a:rPr lang="en-CA" i="1" dirty="0" smtClean="0">
                <a:latin typeface="Times New Roman" panose="02020603050405020304" pitchFamily="18" charset="0"/>
                <a:cs typeface="Times New Roman" panose="02020603050405020304" pitchFamily="18" charset="0"/>
              </a:rPr>
              <a:t>k</a:t>
            </a:r>
            <a:r>
              <a:rPr lang="en-CA" i="1" dirty="0" smtClean="0"/>
              <a:t> </a:t>
            </a:r>
            <a:r>
              <a:rPr lang="en-CA" dirty="0" smtClean="0"/>
              <a:t>entries are sorted:</a:t>
            </a:r>
          </a:p>
          <a:p>
            <a:pPr lvl="1"/>
            <a:r>
              <a:rPr lang="en-CA" dirty="0" smtClean="0"/>
              <a:t>From this, we can </a:t>
            </a:r>
            <a:r>
              <a:rPr lang="en-CA" i="1" dirty="0" smtClean="0"/>
              <a:t>move</a:t>
            </a:r>
            <a:r>
              <a:rPr lang="en-CA" dirty="0"/>
              <a:t> </a:t>
            </a:r>
            <a:r>
              <a:rPr lang="en-CA" dirty="0" smtClean="0"/>
              <a:t>the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+ 1)</a:t>
            </a:r>
            <a:r>
              <a:rPr lang="en-CA" baseline="30000" dirty="0" err="1" smtClean="0">
                <a:latin typeface="Times New Roman" panose="02020603050405020304" pitchFamily="18" charset="0"/>
                <a:cs typeface="Times New Roman" panose="02020603050405020304" pitchFamily="18" charset="0"/>
              </a:rPr>
              <a:t>st</a:t>
            </a:r>
            <a:r>
              <a:rPr lang="en-CA" dirty="0" smtClean="0"/>
              <a:t> entry into the correct location by swapping</a:t>
            </a:r>
          </a:p>
          <a:p>
            <a:pPr lvl="2"/>
            <a:r>
              <a:rPr lang="en-CA" dirty="0" smtClean="0"/>
              <a:t>This makes an array where the first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+ 1</a:t>
            </a:r>
            <a:r>
              <a:rPr lang="en-CA" i="1" dirty="0" smtClean="0"/>
              <a:t> </a:t>
            </a:r>
            <a:r>
              <a:rPr lang="en-CA" dirty="0"/>
              <a:t>entries are </a:t>
            </a:r>
            <a:r>
              <a:rPr lang="en-CA" dirty="0" smtClean="0"/>
              <a:t>sorted</a:t>
            </a:r>
          </a:p>
          <a:p>
            <a:pPr lvl="1"/>
            <a:r>
              <a:rPr lang="en-CA" dirty="0" smtClean="0"/>
              <a:t>We can then proceed forward by adding the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+ 2)</a:t>
            </a:r>
            <a:r>
              <a:rPr lang="en-CA" baseline="30000" dirty="0" err="1" smtClean="0">
                <a:latin typeface="Times New Roman" panose="02020603050405020304" pitchFamily="18" charset="0"/>
                <a:cs typeface="Times New Roman" panose="02020603050405020304" pitchFamily="18" charset="0"/>
              </a:rPr>
              <a:t>nd</a:t>
            </a:r>
            <a:r>
              <a:rPr lang="en-CA" dirty="0" smtClean="0"/>
              <a:t> entry into the array and so on</a:t>
            </a: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For example, consider this array:</a:t>
            </a:r>
          </a:p>
          <a:p>
            <a:endParaRPr lang="en-CA" dirty="0"/>
          </a:p>
          <a:p>
            <a:endParaRPr lang="en-CA" dirty="0" smtClean="0"/>
          </a:p>
          <a:p>
            <a:endParaRPr lang="en-CA" dirty="0" smtClean="0"/>
          </a:p>
          <a:p>
            <a:r>
              <a:rPr lang="en-CA" dirty="0" smtClean="0"/>
              <a:t>Just the first entry is by itself </a:t>
            </a:r>
            <a:r>
              <a:rPr lang="en-CA" i="1" dirty="0" smtClean="0"/>
              <a:t>sorted</a:t>
            </a: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3435777931"/>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787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We want to add 25, so we swap 25 and 82</a:t>
            </a:r>
          </a:p>
          <a:p>
            <a:endParaRPr lang="en-CA" dirty="0"/>
          </a:p>
          <a:p>
            <a:endParaRPr lang="en-CA" dirty="0" smtClean="0"/>
          </a:p>
          <a:p>
            <a:endParaRPr lang="en-CA" dirty="0" smtClean="0"/>
          </a:p>
          <a:p>
            <a:r>
              <a:rPr lang="en-CA" dirty="0" smtClean="0"/>
              <a:t>Now the first two entries are sorted:</a:t>
            </a:r>
          </a:p>
        </p:txBody>
      </p:sp>
      <p:graphicFrame>
        <p:nvGraphicFramePr>
          <p:cNvPr id="5" name="Table 4"/>
          <p:cNvGraphicFramePr>
            <a:graphicFrameLocks noGrp="1"/>
          </p:cNvGraphicFramePr>
          <p:nvPr>
            <p:extLst>
              <p:ext uri="{D42A27DB-BD31-4B8C-83A1-F6EECF244321}">
                <p14:modId xmlns:p14="http://schemas.microsoft.com/office/powerpoint/2010/main" val="825584885"/>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25</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13313018"/>
              </p:ext>
            </p:extLst>
          </p:nvPr>
        </p:nvGraphicFramePr>
        <p:xfrm>
          <a:off x="2267746" y="362253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2581177" y="4110940"/>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8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We want to add 42, so we swap 42 and 82</a:t>
            </a:r>
          </a:p>
          <a:p>
            <a:endParaRPr lang="en-CA" dirty="0"/>
          </a:p>
          <a:p>
            <a:endParaRPr lang="en-CA" dirty="0" smtClean="0"/>
          </a:p>
          <a:p>
            <a:endParaRPr lang="en-CA" dirty="0" smtClean="0"/>
          </a:p>
          <a:p>
            <a:r>
              <a:rPr lang="en-CA" dirty="0" smtClean="0"/>
              <a:t>Now the first three entries are sorted:</a:t>
            </a:r>
          </a:p>
        </p:txBody>
      </p:sp>
      <p:graphicFrame>
        <p:nvGraphicFramePr>
          <p:cNvPr id="5" name="Table 4"/>
          <p:cNvGraphicFramePr>
            <a:graphicFrameLocks noGrp="1"/>
          </p:cNvGraphicFramePr>
          <p:nvPr>
            <p:extLst>
              <p:ext uri="{D42A27DB-BD31-4B8C-83A1-F6EECF244321}">
                <p14:modId xmlns:p14="http://schemas.microsoft.com/office/powerpoint/2010/main" val="1541326910"/>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42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33403444"/>
              </p:ext>
            </p:extLst>
          </p:nvPr>
        </p:nvGraphicFramePr>
        <p:xfrm>
          <a:off x="2267746" y="362253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3009030" y="4110940"/>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51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We want to add 85, but it is already in place</a:t>
            </a:r>
          </a:p>
          <a:p>
            <a:endParaRPr lang="en-CA" dirty="0"/>
          </a:p>
          <a:p>
            <a:endParaRPr lang="en-CA" dirty="0" smtClean="0"/>
          </a:p>
          <a:p>
            <a:endParaRPr lang="en-CA" dirty="0" smtClean="0"/>
          </a:p>
          <a:p>
            <a:r>
              <a:rPr lang="en-CA" dirty="0" smtClean="0"/>
              <a:t>Now the first four entries are sorted:</a:t>
            </a:r>
          </a:p>
        </p:txBody>
      </p:sp>
      <p:graphicFrame>
        <p:nvGraphicFramePr>
          <p:cNvPr id="5" name="Table 4"/>
          <p:cNvGraphicFramePr>
            <a:graphicFrameLocks noGrp="1"/>
          </p:cNvGraphicFramePr>
          <p:nvPr>
            <p:extLst>
              <p:ext uri="{D42A27DB-BD31-4B8C-83A1-F6EECF244321}">
                <p14:modId xmlns:p14="http://schemas.microsoft.com/office/powerpoint/2010/main" val="795754798"/>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85</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84253431"/>
              </p:ext>
            </p:extLst>
          </p:nvPr>
        </p:nvGraphicFramePr>
        <p:xfrm>
          <a:off x="2267746" y="362253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936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We want to add 16, so we keep swapping until it falls in place:</a:t>
            </a:r>
          </a:p>
          <a:p>
            <a:endParaRPr lang="en-CA" dirty="0"/>
          </a:p>
          <a:p>
            <a:endParaRPr lang="en-CA" dirty="0" smtClean="0"/>
          </a:p>
          <a:p>
            <a:endParaRPr lang="en-CA" dirty="0" smtClean="0"/>
          </a:p>
          <a:p>
            <a:r>
              <a:rPr lang="en-CA" dirty="0" smtClean="0"/>
              <a:t>Now the first five entries are sorted:</a:t>
            </a:r>
          </a:p>
        </p:txBody>
      </p:sp>
      <p:graphicFrame>
        <p:nvGraphicFramePr>
          <p:cNvPr id="5" name="Table 4"/>
          <p:cNvGraphicFramePr>
            <a:graphicFrameLocks noGrp="1"/>
          </p:cNvGraphicFramePr>
          <p:nvPr>
            <p:extLst>
              <p:ext uri="{D42A27DB-BD31-4B8C-83A1-F6EECF244321}">
                <p14:modId xmlns:p14="http://schemas.microsoft.com/office/powerpoint/2010/main" val="3402694525"/>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16</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15435619"/>
              </p:ext>
            </p:extLst>
          </p:nvPr>
        </p:nvGraphicFramePr>
        <p:xfrm>
          <a:off x="2267746" y="362253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3851920" y="4110940"/>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41078" y="4115212"/>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04835" y="4119484"/>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85526" y="4123756"/>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57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As a last example, 32 requires only three swaps</a:t>
            </a:r>
          </a:p>
          <a:p>
            <a:endParaRPr lang="en-CA" dirty="0"/>
          </a:p>
          <a:p>
            <a:endParaRPr lang="en-CA" dirty="0" smtClean="0"/>
          </a:p>
          <a:p>
            <a:endParaRPr lang="en-CA" dirty="0" smtClean="0"/>
          </a:p>
          <a:p>
            <a:r>
              <a:rPr lang="en-CA" dirty="0" smtClean="0"/>
              <a:t>Now the first six entries are sorted:</a:t>
            </a:r>
          </a:p>
          <a:p>
            <a:endParaRPr lang="en-CA" dirty="0"/>
          </a:p>
          <a:p>
            <a:endParaRPr lang="en-CA" dirty="0" smtClean="0"/>
          </a:p>
          <a:p>
            <a:endParaRPr lang="en-CA" dirty="0"/>
          </a:p>
          <a:p>
            <a:pPr lvl="1"/>
            <a:r>
              <a:rPr lang="en-CA" dirty="0" smtClean="0"/>
              <a:t>Notice that once we stopped swapping, we were finished</a:t>
            </a:r>
          </a:p>
        </p:txBody>
      </p:sp>
      <p:graphicFrame>
        <p:nvGraphicFramePr>
          <p:cNvPr id="5" name="Table 4"/>
          <p:cNvGraphicFramePr>
            <a:graphicFrameLocks noGrp="1"/>
          </p:cNvGraphicFramePr>
          <p:nvPr>
            <p:extLst>
              <p:ext uri="{D42A27DB-BD31-4B8C-83A1-F6EECF244321}">
                <p14:modId xmlns:p14="http://schemas.microsoft.com/office/powerpoint/2010/main" val="2822609295"/>
              </p:ext>
            </p:extLst>
          </p:nvPr>
        </p:nvGraphicFramePr>
        <p:xfrm>
          <a:off x="2267744" y="1988840"/>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32</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82970229"/>
              </p:ext>
            </p:extLst>
          </p:nvPr>
        </p:nvGraphicFramePr>
        <p:xfrm>
          <a:off x="2267746" y="3622536"/>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0070C0"/>
                          </a:solidFill>
                        </a:rPr>
                        <a:t>16</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25</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32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42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82</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4275501" y="4110940"/>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64659" y="4115212"/>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8416" y="4119484"/>
            <a:ext cx="2160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3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81922</TotalTime>
  <Words>1856</Words>
  <Application>Microsoft Office PowerPoint</Application>
  <PresentationFormat>On-screen Show (4:3)</PresentationFormat>
  <Paragraphs>536</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ＭＳ Ｐゴシック</vt:lpstr>
      <vt:lpstr>Arial</vt:lpstr>
      <vt:lpstr>Calibri</vt:lpstr>
      <vt:lpstr>Consolas</vt:lpstr>
      <vt:lpstr>Constantia</vt:lpstr>
      <vt:lpstr>Georgia</vt:lpstr>
      <vt:lpstr>Times New Roman</vt:lpstr>
      <vt:lpstr>Custom Design</vt:lpstr>
      <vt:lpstr>Equation</vt:lpstr>
      <vt:lpstr>Insertion sort</vt:lpstr>
      <vt:lpstr>Outline</vt:lpstr>
      <vt:lpstr>The idea</vt:lpstr>
      <vt:lpstr>Example</vt:lpstr>
      <vt:lpstr>Example</vt:lpstr>
      <vt:lpstr>Example</vt:lpstr>
      <vt:lpstr>Example</vt:lpstr>
      <vt:lpstr>Example</vt:lpstr>
      <vt:lpstr>Example</vt:lpstr>
      <vt:lpstr>Example</vt:lpstr>
      <vt:lpstr>Insertion sort</vt:lpstr>
      <vt:lpstr>Insertion sort</vt:lpstr>
      <vt:lpstr>Insertion sort</vt:lpstr>
      <vt:lpstr>Insertion sort</vt:lpstr>
      <vt:lpstr>Insertion sort</vt:lpstr>
      <vt:lpstr>Run time</vt:lpstr>
      <vt:lpstr>Run time</vt:lpstr>
      <vt:lpstr>Appropriate choice of for-loop</vt:lpstr>
      <vt:lpstr>Excessive assignments?</vt:lpstr>
      <vt:lpstr>Excessive assignments?</vt:lpstr>
      <vt:lpstr>Excessive assignments?</vt:lpstr>
      <vt:lpstr>Excessive assignments?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1397</cp:revision>
  <dcterms:created xsi:type="dcterms:W3CDTF">2009-09-11T23:00:44Z</dcterms:created>
  <dcterms:modified xsi:type="dcterms:W3CDTF">2019-07-09T19:05:27Z</dcterms:modified>
</cp:coreProperties>
</file>